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59" r:id="rId6"/>
    <p:sldId id="260" r:id="rId7"/>
    <p:sldId id="264" r:id="rId8"/>
    <p:sldId id="265" r:id="rId9"/>
    <p:sldId id="261" r:id="rId10"/>
    <p:sldId id="266" r:id="rId11"/>
    <p:sldId id="262" r:id="rId12"/>
    <p:sldId id="263" r:id="rId13"/>
  </p:sldIdLst>
  <p:sldSz cx="14630400" cy="8229600"/>
  <p:notesSz cx="8229600" cy="14630400"/>
  <p:embeddedFontLst>
    <p:embeddedFont>
      <p:font typeface="Berlin Sans FB" panose="020E0602020502020306" pitchFamily="34" charset="0"/>
      <p:regular r:id="rId15"/>
      <p:bold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Wingdings 2" panose="05020102010507070707" pitchFamily="18" charset="2"/>
      <p:regular r:id="rId25"/>
    </p:embeddedFont>
    <p:embeddedFont>
      <p:font typeface="Montserrat" panose="020B0604020202020204" charset="0"/>
      <p:regular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66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00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0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8656292" y="4572001"/>
            <a:ext cx="5974110" cy="10930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8656321" y="4676412"/>
            <a:ext cx="5974082" cy="230429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8656321" y="4938200"/>
            <a:ext cx="5974082" cy="10973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8656320" y="4997283"/>
            <a:ext cx="3145536" cy="21946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8656320" y="5039486"/>
            <a:ext cx="3145536" cy="10973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8656320" y="4754880"/>
            <a:ext cx="4901184" cy="3291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11802411" y="4873180"/>
            <a:ext cx="2560320" cy="43891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2" y="4379594"/>
            <a:ext cx="14630400" cy="29300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" y="4410633"/>
            <a:ext cx="14630402" cy="16881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0262482" y="4371708"/>
            <a:ext cx="4367920" cy="29811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4630400" cy="444204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31520" y="2882265"/>
            <a:ext cx="13533120" cy="1764030"/>
          </a:xfrm>
        </p:spPr>
        <p:txBody>
          <a:bodyPr anchor="b"/>
          <a:lstStyle>
            <a:lvl1pPr>
              <a:defRPr sz="63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731520" y="4679926"/>
            <a:ext cx="7924800" cy="2103120"/>
          </a:xfrm>
        </p:spPr>
        <p:txBody>
          <a:bodyPr/>
          <a:lstStyle>
            <a:lvl1pPr marL="91435" indent="0" algn="l">
              <a:buNone/>
              <a:defRPr sz="3400">
                <a:solidFill>
                  <a:schemeClr val="tx2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728960" y="5047488"/>
            <a:ext cx="1536192" cy="548640"/>
          </a:xfrm>
        </p:spPr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8656320" y="5046346"/>
            <a:ext cx="2072640" cy="54864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3312141" y="1363"/>
            <a:ext cx="1196339" cy="438912"/>
          </a:xfrm>
        </p:spPr>
        <p:txBody>
          <a:bodyPr/>
          <a:lstStyle>
            <a:lvl1pPr algn="r">
              <a:defRPr sz="2600">
                <a:solidFill>
                  <a:schemeClr val="bg1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2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50880" y="1371600"/>
            <a:ext cx="3048000" cy="658368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371600"/>
            <a:ext cx="9997440" cy="658368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2377441"/>
            <a:ext cx="12435840" cy="1634490"/>
          </a:xfrm>
        </p:spPr>
        <p:txBody>
          <a:bodyPr anchor="b">
            <a:noAutofit/>
          </a:bodyPr>
          <a:lstStyle>
            <a:lvl1pPr algn="l">
              <a:buNone/>
              <a:defRPr sz="61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4040506"/>
            <a:ext cx="12435840" cy="1811654"/>
          </a:xfrm>
        </p:spPr>
        <p:txBody>
          <a:bodyPr anchor="t"/>
          <a:lstStyle>
            <a:lvl1pPr marL="65311" indent="0">
              <a:buNone/>
              <a:defRPr sz="3000" b="0">
                <a:solidFill>
                  <a:schemeClr val="tx2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699309"/>
            <a:ext cx="6461760" cy="5431156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699309"/>
            <a:ext cx="6461760" cy="5431156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71600"/>
            <a:ext cx="13411200" cy="1283818"/>
          </a:xfrm>
        </p:spPr>
        <p:txBody>
          <a:bodyPr anchor="ctr"/>
          <a:lstStyle>
            <a:lvl1pPr>
              <a:defRPr sz="57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93964"/>
            <a:ext cx="6466637" cy="54864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5311" indent="0">
              <a:buNone/>
              <a:defRPr sz="27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553961" y="2693964"/>
            <a:ext cx="6466840" cy="54864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65311" indent="0">
              <a:buNone/>
              <a:defRPr sz="27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3250223"/>
            <a:ext cx="6466637" cy="4663440"/>
          </a:xfrm>
        </p:spPr>
        <p:txBody>
          <a:bodyPr/>
          <a:lstStyle>
            <a:lvl1pPr>
              <a:defRPr sz="29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9287" y="3250223"/>
            <a:ext cx="6466840" cy="4663440"/>
          </a:xfrm>
        </p:spPr>
        <p:txBody>
          <a:bodyPr/>
          <a:lstStyle>
            <a:lvl1pPr>
              <a:defRPr sz="29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3/28/2025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1371600"/>
            <a:ext cx="13167360" cy="1283818"/>
          </a:xfrm>
        </p:spPr>
        <p:txBody>
          <a:bodyPr anchor="ctr"/>
          <a:lstStyle>
            <a:lvl1pPr>
              <a:defRPr sz="57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33888" y="735178"/>
            <a:ext cx="1531622" cy="548640"/>
          </a:xfrm>
        </p:spPr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412480" y="735178"/>
            <a:ext cx="2121408" cy="54864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079578" y="2726"/>
            <a:ext cx="1219200" cy="438912"/>
          </a:xfrm>
        </p:spPr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5594" y="1322364"/>
            <a:ext cx="5413248" cy="1053389"/>
          </a:xfrm>
        </p:spPr>
        <p:txBody>
          <a:bodyPr anchor="b"/>
          <a:lstStyle>
            <a:lvl1pPr algn="l">
              <a:buNone/>
              <a:defRPr sz="26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565594" y="2412872"/>
            <a:ext cx="5413248" cy="5541264"/>
          </a:xfrm>
        </p:spPr>
        <p:txBody>
          <a:bodyPr/>
          <a:lstStyle>
            <a:lvl1pPr marL="13062" indent="0">
              <a:buNone/>
              <a:defRPr sz="20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43840" y="931544"/>
            <a:ext cx="8163763" cy="7022592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4695" y="1330993"/>
            <a:ext cx="938885" cy="5617964"/>
          </a:xfrm>
        </p:spPr>
        <p:txBody>
          <a:bodyPr vert="vert270" lIns="65311" tIns="0" rIns="65311" anchor="t"/>
          <a:lstStyle>
            <a:lvl1pPr algn="ctr">
              <a:buNone/>
              <a:defRPr sz="29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874" y="1371600"/>
            <a:ext cx="7315200" cy="54864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1509" y="3929170"/>
            <a:ext cx="4145280" cy="3019787"/>
          </a:xfrm>
        </p:spPr>
        <p:txBody>
          <a:bodyPr lIns="0" tIns="0" rIns="65311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900"/>
            </a:lvl1pPr>
            <a:lvl2pPr>
              <a:buFontTx/>
              <a:buNone/>
              <a:defRPr sz="1700"/>
            </a:lvl2pPr>
            <a:lvl3pPr>
              <a:buFontTx/>
              <a:buNone/>
              <a:defRPr sz="1400"/>
            </a:lvl3pPr>
            <a:lvl4pPr>
              <a:buFontTx/>
              <a:buNone/>
              <a:defRPr sz="1300"/>
            </a:lvl4pPr>
            <a:lvl5pPr>
              <a:buFontTx/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2" y="440182"/>
            <a:ext cx="14630400" cy="10128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4630400" cy="372796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1" y="369932"/>
            <a:ext cx="14630402" cy="109729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8656292" y="432296"/>
            <a:ext cx="5974110" cy="10930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8656321" y="528135"/>
            <a:ext cx="5974082" cy="216042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8651742" y="597005"/>
            <a:ext cx="4901184" cy="3291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11797834" y="706732"/>
            <a:ext cx="2560320" cy="43891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14535945" y="-2401"/>
            <a:ext cx="92202" cy="746150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4471170" y="-2401"/>
            <a:ext cx="43891" cy="746150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4440685" y="-2401"/>
            <a:ext cx="14630" cy="746150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14360677" y="-2401"/>
            <a:ext cx="43891" cy="746150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14265083" y="456"/>
            <a:ext cx="87782" cy="702259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14197560" y="456"/>
            <a:ext cx="14630" cy="702259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731520" y="1371600"/>
            <a:ext cx="13167360" cy="1280160"/>
          </a:xfrm>
          <a:prstGeom prst="rect">
            <a:avLst/>
          </a:prstGeom>
        </p:spPr>
        <p:txBody>
          <a:bodyPr vert="horz" lIns="130622" tIns="65311" rIns="130622" bIns="65311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731520" y="2699309"/>
            <a:ext cx="13167360" cy="5190134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10538458" y="735178"/>
            <a:ext cx="1531622" cy="548640"/>
          </a:xfrm>
          <a:prstGeom prst="rect">
            <a:avLst/>
          </a:prstGeom>
        </p:spPr>
        <p:txBody>
          <a:bodyPr vert="horz" lIns="130622" tIns="65311" rIns="130622" bIns="65311"/>
          <a:lstStyle>
            <a:lvl1pPr algn="l" eaLnBrk="1" latinLnBrk="0" hangingPunct="1">
              <a:defRPr kumimoji="0" sz="1100">
                <a:solidFill>
                  <a:schemeClr val="accent2"/>
                </a:solidFill>
              </a:defRPr>
            </a:lvl1pPr>
          </a:lstStyle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3/28/2025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412480" y="735178"/>
            <a:ext cx="2121408" cy="548640"/>
          </a:xfrm>
          <a:prstGeom prst="rect">
            <a:avLst/>
          </a:prstGeom>
        </p:spPr>
        <p:txBody>
          <a:bodyPr vert="horz" lIns="130622" tIns="65311" rIns="130622" bIns="65311"/>
          <a:lstStyle>
            <a:lvl1pPr algn="r" eaLnBrk="1" latinLnBrk="0" hangingPunct="1">
              <a:defRPr kumimoji="0" sz="1100">
                <a:solidFill>
                  <a:schemeClr val="accent2"/>
                </a:solidFill>
              </a:defRPr>
            </a:lvl1pPr>
          </a:lstStyle>
          <a:p>
            <a:pPr algn="r" eaLnBrk="1" latinLnBrk="0" hangingPunct="1"/>
            <a:endParaRPr kumimoji="0" lang="en-US" sz="1100" dirty="0">
              <a:solidFill>
                <a:schemeClr val="accent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3079578" y="2726"/>
            <a:ext cx="1219200" cy="438912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26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26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22488" indent="-365742" algn="l" rtl="0" eaLnBrk="1" latinLnBrk="0" hangingPunct="1">
        <a:spcBef>
          <a:spcPts val="429"/>
        </a:spcBef>
        <a:buClr>
          <a:schemeClr val="accent3"/>
        </a:buClr>
        <a:buFont typeface="Georgia"/>
        <a:buChar char="•"/>
        <a:defRPr kumimoji="0"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40479" indent="-352680" algn="l" rtl="0" eaLnBrk="1" latinLnBrk="0" hangingPunct="1">
        <a:spcBef>
          <a:spcPts val="429"/>
        </a:spcBef>
        <a:buClr>
          <a:schemeClr val="accent2"/>
        </a:buClr>
        <a:buFont typeface="Georgia"/>
        <a:buChar char="▫"/>
        <a:defRPr kumimoji="0" sz="37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319283" indent="-313493" algn="l" rtl="0" eaLnBrk="1" latinLnBrk="0" hangingPunct="1">
        <a:spcBef>
          <a:spcPts val="429"/>
        </a:spcBef>
        <a:buClr>
          <a:schemeClr val="accent1"/>
        </a:buClr>
        <a:buFont typeface="Wingdings 2"/>
        <a:buChar char=""/>
        <a:defRPr kumimoji="0" sz="3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85024" indent="-287368" algn="l" rtl="0" eaLnBrk="1" latinLnBrk="0" hangingPunct="1">
        <a:spcBef>
          <a:spcPts val="429"/>
        </a:spcBef>
        <a:buClr>
          <a:schemeClr val="accent1"/>
        </a:buClr>
        <a:buFont typeface="Wingdings 2"/>
        <a:buChar char=""/>
        <a:defRPr kumimoji="0" sz="31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985455" indent="-261244" algn="l" rtl="0" eaLnBrk="1" latinLnBrk="0" hangingPunct="1">
        <a:spcBef>
          <a:spcPts val="429"/>
        </a:spcBef>
        <a:buClr>
          <a:schemeClr val="accent3"/>
        </a:buClr>
        <a:buFont typeface="Georgia"/>
        <a:buChar char="▫"/>
        <a:defRPr kumimoji="0" sz="29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298948" indent="-261244" algn="l" rtl="0" eaLnBrk="1" latinLnBrk="0" hangingPunct="1">
        <a:spcBef>
          <a:spcPts val="429"/>
        </a:spcBef>
        <a:buClr>
          <a:schemeClr val="accent3"/>
        </a:buClr>
        <a:buFont typeface="Georgia"/>
        <a:buChar char="▫"/>
        <a:defRPr kumimoji="0" sz="26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2612441" indent="-261244" algn="l" rtl="0" eaLnBrk="1" latinLnBrk="0" hangingPunct="1">
        <a:spcBef>
          <a:spcPts val="429"/>
        </a:spcBef>
        <a:buClr>
          <a:schemeClr val="accent3"/>
        </a:buClr>
        <a:buFont typeface="Georgia"/>
        <a:buChar char="▫"/>
        <a:defRPr kumimoji="0" sz="23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899809" indent="-261244" algn="l" rtl="0" eaLnBrk="1" latinLnBrk="0" hangingPunct="1">
        <a:spcBef>
          <a:spcPts val="429"/>
        </a:spcBef>
        <a:buClr>
          <a:schemeClr val="accent3"/>
        </a:buClr>
        <a:buFont typeface="Georgia"/>
        <a:buChar char="◦"/>
        <a:defRPr kumimoji="0" sz="21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3200240" indent="-261244" algn="l" rtl="0" eaLnBrk="1" latinLnBrk="0" hangingPunct="1">
        <a:spcBef>
          <a:spcPts val="429"/>
        </a:spcBef>
        <a:buClr>
          <a:schemeClr val="accent3"/>
        </a:buClr>
        <a:buFont typeface="Georgia"/>
        <a:buChar char="◦"/>
        <a:defRPr kumimoji="0" sz="20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4222" t="648" r="12345" b="-648"/>
          <a:stretch/>
        </p:blipFill>
        <p:spPr>
          <a:xfrm>
            <a:off x="137160" y="746435"/>
            <a:ext cx="5745479" cy="7052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" name="Text 0"/>
          <p:cNvSpPr/>
          <p:nvPr/>
        </p:nvSpPr>
        <p:spPr>
          <a:xfrm>
            <a:off x="6244708" y="3230880"/>
            <a:ext cx="7974211" cy="2026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</a:rPr>
              <a:t>WasteNot</a:t>
            </a:r>
            <a:r>
              <a:rPr lang="en-US" sz="48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 – Food Waste Management App</a:t>
            </a:r>
            <a:endParaRPr lang="en-US" sz="4800" dirty="0"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1128020"/>
            <a:ext cx="13167360" cy="1280160"/>
          </a:xfrm>
        </p:spPr>
        <p:txBody>
          <a:bodyPr/>
          <a:lstStyle/>
          <a:p>
            <a:r>
              <a:rPr lang="en-IN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Social</a:t>
            </a:r>
            <a:r>
              <a:rPr lang="en-IN" dirty="0">
                <a:latin typeface="Berlin Sans FB" panose="020E0602020502020306" pitchFamily="34" charset="0"/>
              </a:rPr>
              <a:t> </a:t>
            </a:r>
            <a:r>
              <a:rPr lang="en-IN" sz="4450" b="1" dirty="0" smtClean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&amp; Environmental</a:t>
            </a:r>
            <a:r>
              <a:rPr lang="en-IN" dirty="0" smtClean="0">
                <a:latin typeface="Berlin Sans FB" panose="020E0602020502020306" pitchFamily="34" charset="0"/>
              </a:rPr>
              <a:t> </a:t>
            </a:r>
            <a:r>
              <a:rPr lang="en-IN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🌿 Reducing Food Waste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🥗 Feeding the Hungry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♻️ Sustainable Solution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 rotWithShape="1">
          <a:blip r:embed="rId2"/>
          <a:srcRect l="4712" r="11811"/>
          <a:stretch/>
        </p:blipFill>
        <p:spPr>
          <a:xfrm>
            <a:off x="9326880" y="836890"/>
            <a:ext cx="5181600" cy="70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10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3077051"/>
            <a:ext cx="5308402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Future Enhancements</a:t>
            </a:r>
            <a:endParaRPr lang="en-US" sz="4150" dirty="0">
              <a:latin typeface="Berlin Sans FB" panose="020E0602020502020306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7038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AI Freshness Checker</a:t>
            </a:r>
            <a:endParaRPr lang="en-US" sz="2050" dirty="0">
              <a:latin typeface="Berlin Sans FB" panose="020E0602020502020306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17038" y="469749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analysis for food quality verification.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7038" y="545508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Blockchain Ledger</a:t>
            </a:r>
            <a:endParaRPr lang="en-US" sz="2050" dirty="0">
              <a:latin typeface="Berlin Sans FB" panose="020E0602020502020306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17038" y="590776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Transparent tracking of food donations.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7038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Gamification</a:t>
            </a:r>
            <a:endParaRPr lang="en-US" sz="2050" dirty="0">
              <a:latin typeface="Berlin Sans FB" panose="020E0602020502020306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017038" y="7118033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Badges &amp; incentives for regular donors.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001950"/>
            <a:ext cx="5243209" cy="69066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84565"/>
            <a:ext cx="609064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WasteNot App Overview</a:t>
            </a:r>
            <a:endParaRPr lang="en-US" sz="4450" dirty="0">
              <a:latin typeface="Berlin Sans FB" panose="020E0602020502020306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232219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WasteNot is a revolutionary food waste management app.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291262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connects food donors with those in need, reducing waste and feeding communities.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3849767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74884" y="40663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Real-time Matching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4884" y="455247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Connects donors and recipients instantly.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347" y="3849767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4896922" y="40663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Easy Coordination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96922" y="455247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Simplifies food pickup and delivery.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679043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4884" y="5895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Impact Tracking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74884" y="6381750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Monitors food waste reduction efforts.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340048"/>
            <a:ext cx="5549503" cy="5549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7139" y="1188720"/>
            <a:ext cx="629257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Problem: Global Food Waste</a:t>
            </a:r>
            <a:endParaRPr lang="en-US" sz="4450" dirty="0">
              <a:latin typeface="Berlin Sans FB" panose="020E0602020502020306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7139" y="28307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Massive Food Waste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7139" y="340352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Globally, 1.3 billion tons of food is wasted yearly. Millions suffer from hunger.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7139" y="43135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Inefficient</a:t>
            </a: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2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Disposal</a:t>
            </a:r>
          </a:p>
        </p:txBody>
      </p:sp>
      <p:sp>
        <p:nvSpPr>
          <p:cNvPr id="7" name="Text 4"/>
          <p:cNvSpPr/>
          <p:nvPr/>
        </p:nvSpPr>
        <p:spPr>
          <a:xfrm>
            <a:off x="7587139" y="488632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and homes discard surplus food. This happens due to absent real-time donation networks.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7139" y="57963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Lack</a:t>
            </a:r>
            <a:r>
              <a:rPr lang="en-US" sz="22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200" b="1" dirty="0" smtClean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of</a:t>
            </a:r>
            <a:r>
              <a:rPr lang="en-US" sz="2200" b="1" dirty="0" smtClean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2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Centralization</a:t>
            </a:r>
          </a:p>
        </p:txBody>
      </p:sp>
      <p:sp>
        <p:nvSpPr>
          <p:cNvPr id="9" name="Text 6"/>
          <p:cNvSpPr/>
          <p:nvPr/>
        </p:nvSpPr>
        <p:spPr>
          <a:xfrm>
            <a:off x="7587139" y="636912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 is no centralized system. It could efficiently connect food donors with recipients.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3932"/>
            <a:ext cx="596979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WasteNot: The Solution</a:t>
            </a:r>
            <a:endParaRPr lang="en-US" sz="4450" dirty="0">
              <a:latin typeface="Berlin Sans FB" panose="020E0602020502020306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188137"/>
            <a:ext cx="29196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Real-time</a:t>
            </a:r>
            <a:r>
              <a:rPr lang="en-US" sz="2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8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Coordination</a:t>
            </a:r>
          </a:p>
        </p:txBody>
      </p:sp>
      <p:sp>
        <p:nvSpPr>
          <p:cNvPr id="4" name="Text 2"/>
          <p:cNvSpPr/>
          <p:nvPr/>
        </p:nvSpPr>
        <p:spPr>
          <a:xfrm>
            <a:off x="758309" y="376094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mobile &amp; web app enabling real-time food donation &amp; pickup coordination.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188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Key</a:t>
            </a: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8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Features</a:t>
            </a:r>
          </a:p>
        </p:txBody>
      </p:sp>
      <p:sp>
        <p:nvSpPr>
          <p:cNvPr id="6" name="Text 4"/>
          <p:cNvSpPr/>
          <p:nvPr/>
        </p:nvSpPr>
        <p:spPr>
          <a:xfrm>
            <a:off x="7587139" y="376094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Food Donation Matching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41833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Food Listings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Location-Based Matching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Pickup Coordination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450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&amp; Analytics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8731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AI-based Food Quality Check (Optional)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2381"/>
            <a:ext cx="694920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Technology Stack Overview</a:t>
            </a:r>
            <a:endParaRPr lang="en-US" sz="4450" dirty="0">
              <a:latin typeface="Berlin Sans FB" panose="020E0602020502020306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233732"/>
            <a:ext cx="4016454" cy="27480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2255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Frontend (App/Web)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57983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 Native / Flutter (Mobile) OR React.js (Web)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926" y="2233732"/>
            <a:ext cx="4018359" cy="2749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2926" y="52268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312926" y="579965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 + Express / Django + FastAPI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543" y="2233732"/>
            <a:ext cx="4018359" cy="27493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7543" y="52268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Database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867543" y="579965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Firebase / MongoDB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58309" y="693039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Additional technologies used are Google Auth, Firebase Auth, Google Maps API, and TensorFlow.js (optional AI feature).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2954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2381"/>
            <a:ext cx="694920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smtClean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</a:rPr>
              <a:t>HOW IT WORKS?</a:t>
            </a:r>
            <a:endParaRPr lang="en-US" sz="4450" dirty="0">
              <a:latin typeface="Berlin Sans FB" panose="020E0602020502020306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59645" y="2118653"/>
            <a:ext cx="3727508" cy="1614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800"/>
              </a:lnSpc>
              <a:buAutoNum type="arabicPeriod"/>
            </a:pPr>
            <a:r>
              <a:rPr lang="en-US" sz="2200" b="1" dirty="0" smtClean="0">
                <a:solidFill>
                  <a:schemeClr val="accent1">
                    <a:lumMod val="50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Donor logs food details</a:t>
            </a:r>
          </a:p>
          <a:p>
            <a:pPr marL="457200" indent="-457200" algn="l">
              <a:lnSpc>
                <a:spcPts val="2800"/>
              </a:lnSpc>
              <a:buAutoNum type="arabicPeriod"/>
            </a:pPr>
            <a:r>
              <a:rPr lang="en-US" sz="2200" b="1" dirty="0" smtClean="0">
                <a:solidFill>
                  <a:schemeClr val="accent1">
                    <a:lumMod val="50000"/>
                  </a:schemeClr>
                </a:solidFill>
                <a:latin typeface="Barlow Bold" pitchFamily="34" charset="0"/>
                <a:ea typeface="Barlow Bold" pitchFamily="34" charset="-122"/>
              </a:rPr>
              <a:t>AI matches recipients</a:t>
            </a:r>
          </a:p>
          <a:p>
            <a:pPr marL="457200" indent="-457200" algn="l">
              <a:lnSpc>
                <a:spcPts val="2800"/>
              </a:lnSpc>
              <a:buAutoNum type="arabicPeriod"/>
            </a:pPr>
            <a:r>
              <a:rPr lang="en-US" sz="2200" b="1" dirty="0" smtClean="0">
                <a:solidFill>
                  <a:schemeClr val="accent1">
                    <a:lumMod val="50000"/>
                  </a:schemeClr>
                </a:solidFill>
                <a:latin typeface="Barlow Bold" pitchFamily="34" charset="0"/>
                <a:ea typeface="Barlow Bold" pitchFamily="34" charset="-122"/>
              </a:rPr>
              <a:t>Pickup &amp; Delivery</a:t>
            </a:r>
          </a:p>
          <a:p>
            <a:pPr marL="457200" indent="-457200" algn="l">
              <a:lnSpc>
                <a:spcPts val="2800"/>
              </a:lnSpc>
              <a:buAutoNum type="arabicPeriod"/>
            </a:pPr>
            <a:r>
              <a:rPr lang="en-US" sz="2200" b="1" dirty="0" smtClean="0">
                <a:solidFill>
                  <a:schemeClr val="accent1">
                    <a:lumMod val="50000"/>
                  </a:schemeClr>
                </a:solidFill>
                <a:latin typeface="Barlow Bold" pitchFamily="34" charset="0"/>
                <a:ea typeface="Barlow Bold" pitchFamily="34" charset="-122"/>
              </a:rPr>
              <a:t>Impact Tracking</a:t>
            </a:r>
            <a:endParaRPr lang="en-US" sz="2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 flipV="1">
            <a:off x="-415637" y="7624372"/>
            <a:ext cx="90368" cy="85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4725135" y="2897934"/>
            <a:ext cx="1503510" cy="103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 flipH="1" flipV="1">
            <a:off x="-283705" y="6478872"/>
            <a:ext cx="117472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4983182" y="44337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 flipH="1">
            <a:off x="-644235" y="6619009"/>
            <a:ext cx="79090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72120" y="71037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00971"/>
            <a:ext cx="65655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smtClean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BUSINESS MODEL</a:t>
            </a:r>
            <a:endParaRPr lang="en-US" sz="4450" dirty="0">
              <a:latin typeface="Berlin Sans FB" panose="020E0602020502020306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030254"/>
            <a:ext cx="3740956" cy="1829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</a:rPr>
              <a:t>💰 Freemium Model</a:t>
            </a: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</a:rPr>
              <a:t>🚚 Logistics Partnership</a:t>
            </a: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/>
              </a:rPr>
              <a:t>🎯 CSR Partnerships</a:t>
            </a: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Calibri"/>
              </a:rPr>
              <a:t>📈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</a:rPr>
              <a:t>Subscription-Based Revenue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92798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 flipV="1">
            <a:off x="-1205573" y="5461154"/>
            <a:ext cx="1091273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667494"/>
            <a:ext cx="38138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09" y="624030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382322"/>
            <a:ext cx="6292572" cy="4305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Market</a:t>
            </a:r>
            <a:r>
              <a:rPr lang="en-IN" dirty="0">
                <a:latin typeface="Berlin Sans FB" panose="020E0602020502020306" pitchFamily="34" charset="0"/>
              </a:rPr>
              <a:t> </a:t>
            </a:r>
            <a:r>
              <a:rPr lang="en-IN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🌍 $1 Trillion Food Waste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👥 Target: Restaurants, Grocery Stores, NGOs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📊 Growing Demand</a:t>
            </a:r>
          </a:p>
        </p:txBody>
      </p:sp>
    </p:spTree>
    <p:extLst>
      <p:ext uri="{BB962C8B-B14F-4D97-AF65-F5344CB8AC3E}">
        <p14:creationId xmlns:p14="http://schemas.microsoft.com/office/powerpoint/2010/main" val="266976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Competitive</a:t>
            </a:r>
            <a:r>
              <a:rPr lang="en-IN" dirty="0">
                <a:latin typeface="Berlin Sans FB" panose="020E0602020502020306" pitchFamily="34" charset="0"/>
              </a:rPr>
              <a:t> </a:t>
            </a:r>
            <a:r>
              <a:rPr lang="en-IN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✔️ AI-Powered Matching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✔️ Seamless Logistics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✔️ Impact Measurement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✔️ User-Friendly Interface</a:t>
            </a:r>
          </a:p>
        </p:txBody>
      </p:sp>
    </p:spTree>
    <p:extLst>
      <p:ext uri="{BB962C8B-B14F-4D97-AF65-F5344CB8AC3E}">
        <p14:creationId xmlns:p14="http://schemas.microsoft.com/office/powerpoint/2010/main" val="197064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972766"/>
            <a:ext cx="5184843" cy="69747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7669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Potential Impact</a:t>
            </a:r>
            <a:endParaRPr lang="en-US" sz="4450" dirty="0">
              <a:latin typeface="Berlin Sans FB" panose="020E0602020502020306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25218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22143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Reduce Waste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16499" y="2700457"/>
            <a:ext cx="686919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global food waste &amp; hunger by streamlining food donations.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081701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6499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Reduce Costs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16499" y="4529971"/>
            <a:ext cx="686919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 restaurants, businesses, and households reduce waste disposal costs.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911215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6499" y="5873353"/>
            <a:ext cx="29347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Sustainable</a:t>
            </a: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200" b="1" dirty="0">
                <a:solidFill>
                  <a:srgbClr val="272525"/>
                </a:solidFill>
                <a:latin typeface="Berlin Sans FB" panose="020E0602020502020306" pitchFamily="34" charset="0"/>
                <a:ea typeface="Barlow Bold" pitchFamily="34" charset="-122"/>
                <a:cs typeface="Barlow Bold" pitchFamily="34" charset="-120"/>
              </a:rPr>
              <a:t>Ecosystem</a:t>
            </a:r>
            <a:endParaRPr lang="en-US" sz="2200" dirty="0">
              <a:latin typeface="Berlin Sans FB" panose="020E0602020502020306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516499" y="6359485"/>
            <a:ext cx="686919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Encourage a sustainable food ecosystem with real-time impact tracking.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53</TotalTime>
  <Words>367</Words>
  <Application>Microsoft Office PowerPoint</Application>
  <PresentationFormat>Custom</PresentationFormat>
  <Paragraphs>81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Berlin Sans FB</vt:lpstr>
      <vt:lpstr>Georgia</vt:lpstr>
      <vt:lpstr>Calibri</vt:lpstr>
      <vt:lpstr>Arial</vt:lpstr>
      <vt:lpstr>Wingdings 2</vt:lpstr>
      <vt:lpstr>Montserrat</vt:lpstr>
      <vt:lpstr>Trebuchet MS</vt:lpstr>
      <vt:lpstr>Barlow Bold</vt:lpstr>
      <vt:lpstr>Urban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Opportunity</vt:lpstr>
      <vt:lpstr>Competitive Advantage</vt:lpstr>
      <vt:lpstr>PowerPoint Presentation</vt:lpstr>
      <vt:lpstr>Social &amp; Environmental Impact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12</cp:revision>
  <dcterms:created xsi:type="dcterms:W3CDTF">2025-03-24T16:17:08Z</dcterms:created>
  <dcterms:modified xsi:type="dcterms:W3CDTF">2025-03-28T14:54:57Z</dcterms:modified>
</cp:coreProperties>
</file>